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  <p:sldMasterId id="2147483684" r:id="rId6"/>
    <p:sldMasterId id="2147483690" r:id="rId7"/>
  </p:sldMasterIdLst>
  <p:notesMasterIdLst>
    <p:notesMasterId r:id="rId22"/>
  </p:notesMasterIdLst>
  <p:sldIdLst>
    <p:sldId id="311" r:id="rId8"/>
    <p:sldId id="307" r:id="rId9"/>
    <p:sldId id="313" r:id="rId10"/>
    <p:sldId id="312" r:id="rId11"/>
    <p:sldId id="315" r:id="rId12"/>
    <p:sldId id="316" r:id="rId13"/>
    <p:sldId id="314" r:id="rId14"/>
    <p:sldId id="326" r:id="rId15"/>
    <p:sldId id="306" r:id="rId16"/>
    <p:sldId id="321" r:id="rId17"/>
    <p:sldId id="327" r:id="rId18"/>
    <p:sldId id="323" r:id="rId19"/>
    <p:sldId id="322" r:id="rId20"/>
    <p:sldId id="325" r:id="rId21"/>
  </p:sldIdLst>
  <p:sldSz cx="16235363" cy="9144000"/>
  <p:notesSz cx="7010400" cy="9296400"/>
  <p:defaultTextStyle>
    <a:defPPr>
      <a:defRPr lang="en-US"/>
    </a:defPPr>
    <a:lvl1pPr marL="0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1pPr>
    <a:lvl2pPr marL="725119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2pPr>
    <a:lvl3pPr marL="145023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3pPr>
    <a:lvl4pPr marL="217535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4pPr>
    <a:lvl5pPr marL="2900477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5pPr>
    <a:lvl6pPr marL="3625596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6pPr>
    <a:lvl7pPr marL="4350715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7pPr>
    <a:lvl8pPr marL="507583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8pPr>
    <a:lvl9pPr marL="580095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2E79D"/>
    <a:srgbClr val="8B90F3"/>
    <a:srgbClr val="E89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22" autoAdjust="0"/>
    <p:restoredTop sz="96327" autoAdjust="0"/>
  </p:normalViewPr>
  <p:slideViewPr>
    <p:cSldViewPr snapToGrid="0">
      <p:cViewPr>
        <p:scale>
          <a:sx n="83" d="100"/>
          <a:sy n="83" d="100"/>
        </p:scale>
        <p:origin x="144" y="1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8843719-59E5-4472-BC17-F4DC7A2DC8C8}" type="datetimeFigureOut">
              <a:rPr lang="en-AU" smtClean="0"/>
              <a:t>1/6/2025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20725" y="1162050"/>
            <a:ext cx="556895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933C7D00-993F-4511-9009-14D941415B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604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56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8063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7483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6283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76322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36291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24291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46083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083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6"/>
            <a:ext cx="6763636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7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6843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30255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18255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37960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727236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815236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15040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904810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64000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52000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90294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01637"/>
            <a:ext cx="668050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8963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785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0FC66D6-95C1-4C6F-84AF-CAE15808B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2000" y="1117601"/>
            <a:ext cx="3902398" cy="1409700"/>
          </a:xfrm>
        </p:spPr>
        <p:txBody>
          <a:bodyPr/>
          <a:lstStyle>
            <a:lvl1pPr algn="l"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2781301"/>
            <a:ext cx="9016678" cy="46742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533C18-6F58-486A-916F-CD185EDC16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1232000" y="2782800"/>
            <a:ext cx="3902399" cy="46742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4B4454A-8F1A-4FCE-A748-8FC2AFFFFA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7" y="1366709"/>
            <a:ext cx="9016678" cy="1160592"/>
          </a:xfrm>
        </p:spPr>
        <p:txBody>
          <a:bodyPr/>
          <a:lstStyle>
            <a:lvl1pPr>
              <a:spcAft>
                <a:spcPts val="0"/>
              </a:spcAft>
              <a:defRPr sz="5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671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4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4712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3512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7475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0036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Inser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8BA4C2-DED7-458B-8E91-3064340166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6235363" cy="9144000"/>
          </a:xfrm>
        </p:spPr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40648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Ad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6235363" cy="9143999"/>
          </a:xfrm>
        </p:spPr>
        <p:txBody>
          <a:bodyPr lIns="360000" tIns="360000" rIns="360000" bIns="36000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88574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 Pre-s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66FFC7-070C-4EC6-90DA-287A40BC9086}"/>
              </a:ext>
            </a:extLst>
          </p:cNvPr>
          <p:cNvSpPr txBox="1"/>
          <p:nvPr userDrawn="1"/>
        </p:nvSpPr>
        <p:spPr>
          <a:xfrm>
            <a:off x="-1" y="0"/>
            <a:ext cx="16235363" cy="9144000"/>
          </a:xfrm>
          <a:prstGeom prst="rect">
            <a:avLst/>
          </a:prstGeom>
          <a:noFill/>
        </p:spPr>
        <p:txBody>
          <a:bodyPr wrap="square" lIns="360000" tIns="360000" rIns="360000" bIns="360000" rtlCol="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and pay our respects to the Kaurna people,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traditional custodians whose ancestral lands we gather on.</a:t>
            </a:r>
          </a:p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the deep feelings of attachment and relationship of the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Kaurna people to country and we respect and value their past, present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ongoing connection to the land and cultural beliefs.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8664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2A89EBA-AE21-49AB-947B-52121DCD756F}"/>
              </a:ext>
            </a:extLst>
          </p:cNvPr>
          <p:cNvSpPr txBox="1"/>
          <p:nvPr userDrawn="1"/>
        </p:nvSpPr>
        <p:spPr>
          <a:xfrm>
            <a:off x="13677899" y="8775700"/>
            <a:ext cx="145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bg1">
                    <a:lumMod val="85000"/>
                  </a:schemeClr>
                </a:solidFill>
              </a:rPr>
              <a:t>CRICOS </a:t>
            </a:r>
            <a:r>
              <a:rPr lang="en-AU" sz="1200" dirty="0" err="1">
                <a:solidFill>
                  <a:schemeClr val="bg1">
                    <a:lumMod val="85000"/>
                  </a:schemeClr>
                </a:solidFill>
              </a:rPr>
              <a:t>00123M</a:t>
            </a:r>
            <a:endParaRPr lang="en-AU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FC89A4-CD76-4A40-80B9-5CA8E81E8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43" y="9372"/>
            <a:ext cx="16222677" cy="912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4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wo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6840000" cy="3417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4399" y="4788000"/>
            <a:ext cx="6840000" cy="3417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4DC4F-299F-4059-AD51-2BD5799E241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91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4DB1575-6EDC-410D-A467-68D3750286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9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28355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0016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77B47D-005D-4397-A831-AE95410AC9E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6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7A0936-88A6-4897-AE50-6F90C605D3F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14398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10F7D49E-3633-4FA1-B691-4DF5B3107D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864399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B2164868-F334-474A-8FFC-51BA757F507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814400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1648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71818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59818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449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CB0BFE-F4BE-4F36-8176-135FF8BC0B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153" y="4572000"/>
            <a:ext cx="6251265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152" y="6660001"/>
            <a:ext cx="745552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81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7"/>
            <a:ext cx="6749782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00994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8F9CCF-4C0F-4418-87C4-D322BE4901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3452" y="163352"/>
            <a:ext cx="7005245" cy="3363991"/>
          </a:xfrm>
        </p:spPr>
        <p:txBody>
          <a:bodyPr lIns="360000" rIns="360000" anchor="b" anchorCtr="0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63452" y="3995342"/>
            <a:ext cx="7005246" cy="1898959"/>
          </a:xfrm>
        </p:spPr>
        <p:txBody>
          <a:bodyPr lIns="720000" rIns="720000"/>
          <a:lstStyle>
            <a:lvl1pPr marL="0" indent="0" algn="ctr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59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FC067C97-25E4-43E2-9CA5-0EE21FE04E8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94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0" r:id="rId2"/>
    <p:sldLayoutId id="2147483719" r:id="rId3"/>
  </p:sldLayoutIdLst>
  <p:hf hdr="0" ftr="0" dt="0"/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CF4CCA27-24D4-4F7C-B1B5-B5D9DB874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522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4" r:id="rId2"/>
  </p:sldLayoutIdLst>
  <p:hf hdr="0" ftr="0" dt="0"/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</p:spTree>
    <p:extLst>
      <p:ext uri="{BB962C8B-B14F-4D97-AF65-F5344CB8AC3E}">
        <p14:creationId xmlns:p14="http://schemas.microsoft.com/office/powerpoint/2010/main" val="199753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8" r:id="rId3"/>
    <p:sldLayoutId id="2147483689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</p:sldLayoutIdLst>
  <p:hf hdr="0" ftr="0" dt="0"/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79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2" r:id="rId3"/>
    <p:sldLayoutId id="2147483695" r:id="rId4"/>
    <p:sldLayoutId id="2147483693" r:id="rId5"/>
  </p:sldLayoutIdLst>
  <p:hf hdr="0" ftr="0" dt="0"/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90ABD-263A-3E1B-9848-4CCC12646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74" y="3150827"/>
            <a:ext cx="6142162" cy="159129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AU" sz="4100" dirty="0"/>
              <a:t>Exploring the Potential of Large Language Models in Healthcare</a:t>
            </a:r>
            <a:endParaRPr lang="en-US" sz="4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A4B71-5D4D-C71F-6B29-B56E973827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0667" y="5687959"/>
            <a:ext cx="7203282" cy="3570951"/>
          </a:xfrm>
        </p:spPr>
        <p:txBody>
          <a:bodyPr/>
          <a:lstStyle/>
          <a:p>
            <a:pPr algn="ctr">
              <a:lnSpc>
                <a:spcPct val="100000"/>
              </a:lnSpc>
              <a:spcAft>
                <a:spcPts val="800"/>
              </a:spcAft>
            </a:pPr>
            <a:r>
              <a:rPr lang="en-AU" sz="2400" dirty="0"/>
              <a:t>Supervisor: Prof Hussain Ahmad</a:t>
            </a:r>
          </a:p>
          <a:p>
            <a:pPr algn="ctr">
              <a:lnSpc>
                <a:spcPct val="100000"/>
              </a:lnSpc>
              <a:spcAft>
                <a:spcPts val="800"/>
              </a:spcAft>
            </a:pPr>
            <a:r>
              <a:rPr lang="en-AU" sz="2400" dirty="0"/>
              <a:t>7104A Research Project</a:t>
            </a:r>
          </a:p>
          <a:p>
            <a:pPr algn="ctr">
              <a:lnSpc>
                <a:spcPct val="100000"/>
              </a:lnSpc>
              <a:spcAft>
                <a:spcPts val="800"/>
              </a:spcAft>
            </a:pPr>
            <a:r>
              <a:rPr lang="en-AU" sz="2400" dirty="0"/>
              <a:t>Master of Computer Science</a:t>
            </a:r>
          </a:p>
          <a:p>
            <a:pPr algn="ctr">
              <a:lnSpc>
                <a:spcPct val="100000"/>
              </a:lnSpc>
              <a:spcAft>
                <a:spcPts val="800"/>
              </a:spcAft>
            </a:pPr>
            <a:r>
              <a:rPr lang="en-AU" sz="2400" dirty="0"/>
              <a:t>Subin Pulliyil Santhosh A1917668</a:t>
            </a:r>
          </a:p>
          <a:p>
            <a:pPr algn="ctr">
              <a:lnSpc>
                <a:spcPct val="100000"/>
              </a:lnSpc>
              <a:spcAft>
                <a:spcPts val="800"/>
              </a:spcAft>
            </a:pPr>
            <a:endParaRPr lang="en-AU" sz="2400" dirty="0"/>
          </a:p>
          <a:p>
            <a:pPr algn="ctr">
              <a:lnSpc>
                <a:spcPct val="100000"/>
              </a:lnSpc>
              <a:spcAft>
                <a:spcPts val="800"/>
              </a:spcAft>
            </a:pP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33B22C-A712-3CA4-B298-FC02C6A2EB57}"/>
              </a:ext>
            </a:extLst>
          </p:cNvPr>
          <p:cNvSpPr txBox="1"/>
          <p:nvPr/>
        </p:nvSpPr>
        <p:spPr>
          <a:xfrm>
            <a:off x="-2534769" y="8238581"/>
            <a:ext cx="81354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AU" sz="2400" dirty="0">
                <a:solidFill>
                  <a:schemeClr val="bg1"/>
                </a:solidFill>
              </a:rPr>
              <a:t>5 June 2025</a:t>
            </a:r>
          </a:p>
        </p:txBody>
      </p:sp>
    </p:spTree>
    <p:extLst>
      <p:ext uri="{BB962C8B-B14F-4D97-AF65-F5344CB8AC3E}">
        <p14:creationId xmlns:p14="http://schemas.microsoft.com/office/powerpoint/2010/main" val="1260093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7490-53EE-D7BB-078F-26D5EFC9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983550"/>
            <a:ext cx="14220000" cy="1409700"/>
          </a:xfrm>
        </p:spPr>
        <p:txBody>
          <a:bodyPr/>
          <a:lstStyle/>
          <a:p>
            <a:r>
              <a:rPr lang="en-AU" dirty="0">
                <a:solidFill>
                  <a:srgbClr val="000000"/>
                </a:solidFill>
              </a:rPr>
              <a:t>Research Progress</a:t>
            </a:r>
            <a:br>
              <a:rPr lang="en-AU" dirty="0">
                <a:solidFill>
                  <a:srgbClr val="000000"/>
                </a:solidFill>
              </a:rPr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BD8AD-A920-7BBB-CC4D-BBFE5825D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234850"/>
            <a:ext cx="14220000" cy="4674299"/>
          </a:xfrm>
        </p:spPr>
        <p:txBody>
          <a:bodyPr/>
          <a:lstStyle/>
          <a:p>
            <a:pPr>
              <a:lnSpc>
                <a:spcPct val="150000"/>
              </a:lnSpc>
              <a:buNone/>
            </a:pPr>
            <a:r>
              <a:rPr lang="en-AU" b="0" dirty="0"/>
              <a:t>Setpoints</a:t>
            </a:r>
          </a:p>
          <a:p>
            <a:pPr marL="889200" lvl="2" indent="-457200">
              <a:lnSpc>
                <a:spcPct val="150000"/>
              </a:lnSpc>
            </a:pPr>
            <a:r>
              <a:rPr lang="en-AU" b="0" dirty="0"/>
              <a:t>Datasets (</a:t>
            </a:r>
            <a:r>
              <a:rPr lang="en-AU" b="0" dirty="0" err="1"/>
              <a:t>MedMCQA</a:t>
            </a:r>
            <a:r>
              <a:rPr lang="en-AU" b="0" dirty="0"/>
              <a:t>, </a:t>
            </a:r>
            <a:r>
              <a:rPr lang="en-AU" b="0" dirty="0" err="1"/>
              <a:t>PubMedQA</a:t>
            </a:r>
            <a:r>
              <a:rPr lang="en-AU" b="0" dirty="0"/>
              <a:t>) identified.</a:t>
            </a:r>
          </a:p>
          <a:p>
            <a:pPr marL="889200" lvl="2" indent="-457200">
              <a:lnSpc>
                <a:spcPct val="150000"/>
              </a:lnSpc>
            </a:pPr>
            <a:r>
              <a:rPr lang="en-AU" b="0" dirty="0"/>
              <a:t>LLMs: ChatGPT, Grok, Gemini, </a:t>
            </a:r>
            <a:r>
              <a:rPr lang="en-AU" b="0" dirty="0" err="1"/>
              <a:t>LLaMa</a:t>
            </a:r>
            <a:r>
              <a:rPr lang="en-AU" b="0" dirty="0"/>
              <a:t>, </a:t>
            </a:r>
            <a:r>
              <a:rPr lang="en-AU" b="0" dirty="0" err="1"/>
              <a:t>ChatDoctor</a:t>
            </a:r>
            <a:r>
              <a:rPr lang="en-AU" b="0" dirty="0"/>
              <a:t>, </a:t>
            </a:r>
            <a:r>
              <a:rPr lang="en-AU" b="0" dirty="0" err="1"/>
              <a:t>BioGPT</a:t>
            </a:r>
            <a:r>
              <a:rPr lang="en-AU" b="0" dirty="0"/>
              <a:t>.</a:t>
            </a:r>
          </a:p>
          <a:p>
            <a:pPr marL="889200" lvl="2" indent="-457200">
              <a:lnSpc>
                <a:spcPct val="150000"/>
              </a:lnSpc>
            </a:pPr>
            <a:r>
              <a:rPr lang="en-AU" dirty="0"/>
              <a:t>Tried comparing ChatGPT, GROK, </a:t>
            </a:r>
            <a:r>
              <a:rPr lang="en-AU" dirty="0" err="1"/>
              <a:t>ChatDoctor</a:t>
            </a:r>
            <a:r>
              <a:rPr lang="en-AU" dirty="0"/>
              <a:t>.</a:t>
            </a:r>
            <a:endParaRPr lang="en-AU" b="0" dirty="0"/>
          </a:p>
          <a:p>
            <a:pPr>
              <a:lnSpc>
                <a:spcPct val="150000"/>
              </a:lnSpc>
              <a:buNone/>
            </a:pPr>
            <a:r>
              <a:rPr lang="en-US" b="0" dirty="0"/>
              <a:t>Pending Works: </a:t>
            </a:r>
          </a:p>
          <a:p>
            <a:pPr marL="889200" lvl="2" indent="-457200">
              <a:lnSpc>
                <a:spcPct val="150000"/>
              </a:lnSpc>
            </a:pPr>
            <a:r>
              <a:rPr lang="en-US" b="0" dirty="0"/>
              <a:t>Implementation &amp; Evaluation</a:t>
            </a:r>
          </a:p>
          <a:p>
            <a:pPr marL="889200" lvl="2" indent="-457200">
              <a:lnSpc>
                <a:spcPct val="150000"/>
              </a:lnSpc>
            </a:pPr>
            <a:r>
              <a:rPr lang="en-US" b="0" dirty="0"/>
              <a:t>Comparison and Analysis</a:t>
            </a:r>
          </a:p>
          <a:p>
            <a:pPr>
              <a:lnSpc>
                <a:spcPct val="150000"/>
              </a:lnSpc>
              <a:buNone/>
            </a:pPr>
            <a:endParaRPr lang="en-US" b="0" dirty="0"/>
          </a:p>
          <a:p>
            <a:pPr>
              <a:lnSpc>
                <a:spcPct val="150000"/>
              </a:lnSpc>
              <a:buNone/>
            </a:pPr>
            <a:endParaRPr lang="en-US" b="0" dirty="0"/>
          </a:p>
          <a:p>
            <a:pPr>
              <a:lnSpc>
                <a:spcPct val="150000"/>
              </a:lnSpc>
              <a:buNone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35F13-F6AE-3AE0-A7DE-DE085E00F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7511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72AD8-3DFA-ED46-1848-FD7CA9AD6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747" y="1351280"/>
            <a:ext cx="14220000" cy="1409700"/>
          </a:xfrm>
        </p:spPr>
        <p:txBody>
          <a:bodyPr/>
          <a:lstStyle/>
          <a:p>
            <a:r>
              <a:rPr lang="en-US" dirty="0"/>
              <a:t>Initial 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808BAD-5EAD-AE4A-D563-17691D23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11</a:t>
            </a:fld>
            <a:endParaRPr lang="en-AU"/>
          </a:p>
        </p:txBody>
      </p:sp>
      <p:pic>
        <p:nvPicPr>
          <p:cNvPr id="12" name="Content Placeholder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4AEE1C-E89A-3A00-93CD-17B0E6EEBA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86" t="8099" r="18630" b="47771"/>
          <a:stretch>
            <a:fillRect/>
          </a:stretch>
        </p:blipFill>
        <p:spPr>
          <a:xfrm>
            <a:off x="10857495" y="3827779"/>
            <a:ext cx="4867744" cy="2823291"/>
          </a:xfrm>
        </p:spPr>
      </p:pic>
      <p:pic>
        <p:nvPicPr>
          <p:cNvPr id="16" name="Picture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C20406E-C58F-D7DA-E39F-02E2862F14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14" t="14357" r="12788" b="36098"/>
          <a:stretch>
            <a:fillRect/>
          </a:stretch>
        </p:blipFill>
        <p:spPr>
          <a:xfrm>
            <a:off x="729143" y="3822700"/>
            <a:ext cx="4282965" cy="2828372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79A28B3-2810-0117-8FFF-C62DCE8D4B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00" t="7685" r="14885" b="42771"/>
          <a:stretch>
            <a:fillRect/>
          </a:stretch>
        </p:blipFill>
        <p:spPr>
          <a:xfrm>
            <a:off x="5818134" y="3827780"/>
            <a:ext cx="4320965" cy="282329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55641A2-F6D0-6625-9EB6-A386C02FAC1B}"/>
              </a:ext>
            </a:extLst>
          </p:cNvPr>
          <p:cNvSpPr txBox="1"/>
          <p:nvPr/>
        </p:nvSpPr>
        <p:spPr>
          <a:xfrm>
            <a:off x="2021681" y="3268134"/>
            <a:ext cx="1710725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ChatGPT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BD304B-55B0-BFB9-69CA-97A1B94A3E66}"/>
              </a:ext>
            </a:extLst>
          </p:cNvPr>
          <p:cNvSpPr txBox="1"/>
          <p:nvPr/>
        </p:nvSpPr>
        <p:spPr>
          <a:xfrm>
            <a:off x="7100415" y="3197026"/>
            <a:ext cx="2034531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ChatDoctor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822937-FA85-FF19-C50C-B7893A22DE79}"/>
              </a:ext>
            </a:extLst>
          </p:cNvPr>
          <p:cNvSpPr txBox="1"/>
          <p:nvPr/>
        </p:nvSpPr>
        <p:spPr>
          <a:xfrm>
            <a:off x="12676176" y="3268134"/>
            <a:ext cx="1263487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GROK</a:t>
            </a:r>
          </a:p>
        </p:txBody>
      </p:sp>
    </p:spTree>
    <p:extLst>
      <p:ext uri="{BB962C8B-B14F-4D97-AF65-F5344CB8AC3E}">
        <p14:creationId xmlns:p14="http://schemas.microsoft.com/office/powerpoint/2010/main" val="2499443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04C6-837B-6C03-DFE3-01A9A3CF9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pic>
        <p:nvPicPr>
          <p:cNvPr id="6" name="Content Placeholder 5" descr="A graph with a number and a staircase&#10;&#10;AI-generated content may be incorrect.">
            <a:extLst>
              <a:ext uri="{FF2B5EF4-FFF2-40B4-BE49-F238E27FC236}">
                <a16:creationId xmlns:a16="http://schemas.microsoft.com/office/drawing/2014/main" id="{02FD2D01-CDD3-5796-42C0-FA9A3F208A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391" y="2781300"/>
            <a:ext cx="10511256" cy="46736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5C2515-F0B0-CCBC-297D-F0C2CCD6B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2718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72DBB-4D2A-C81C-238D-F4C826C49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D58BD-448A-344E-C916-673B13FC9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3098100"/>
            <a:ext cx="14220000" cy="4674299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Implementing testing setup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Full testing of all models.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Analyse the strengths, failures and risks of each models.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Recommendations for real-world use.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C8289-8B83-833A-756E-650AEF972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3707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6720CC-EC4B-6664-4DE9-11DE64EF8AFE}"/>
              </a:ext>
            </a:extLst>
          </p:cNvPr>
          <p:cNvSpPr txBox="1"/>
          <p:nvPr/>
        </p:nvSpPr>
        <p:spPr>
          <a:xfrm>
            <a:off x="5004457" y="1082842"/>
            <a:ext cx="622644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596988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A5514B-2743-5408-35AC-CAF244081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710320"/>
            <a:ext cx="14220000" cy="1409700"/>
          </a:xfrm>
        </p:spPr>
        <p:txBody>
          <a:bodyPr/>
          <a:lstStyle/>
          <a:p>
            <a:r>
              <a:rPr lang="en-AU" dirty="0"/>
              <a:t>Agenda Overview</a:t>
            </a:r>
            <a:endParaRPr lang="en-AU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3B87BF-5830-7FBD-3394-EB44B5E7E70F}"/>
              </a:ext>
            </a:extLst>
          </p:cNvPr>
          <p:cNvSpPr txBox="1"/>
          <p:nvPr/>
        </p:nvSpPr>
        <p:spPr>
          <a:xfrm>
            <a:off x="1100964" y="2120020"/>
            <a:ext cx="8128746" cy="58708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48000" indent="-514350">
              <a:spcBef>
                <a:spcPts val="1200"/>
              </a:spcBef>
              <a:buAutoNum type="arabicPeriod"/>
            </a:pPr>
            <a:r>
              <a:rPr lang="en-AU" i="0" dirty="0">
                <a:solidFill>
                  <a:srgbClr val="000000"/>
                </a:solidFill>
                <a:effectLst/>
              </a:rPr>
              <a:t>Introduction</a:t>
            </a:r>
          </a:p>
          <a:p>
            <a:pPr marL="648000" indent="-514350">
              <a:spcBef>
                <a:spcPts val="1200"/>
              </a:spcBef>
              <a:buFontTx/>
              <a:buAutoNum type="arabicPeriod"/>
            </a:pPr>
            <a:r>
              <a:rPr lang="en-AU" dirty="0">
                <a:solidFill>
                  <a:srgbClr val="000000"/>
                </a:solidFill>
              </a:rPr>
              <a:t>Literature Review</a:t>
            </a:r>
            <a:endParaRPr lang="en-AU" i="0" dirty="0">
              <a:solidFill>
                <a:srgbClr val="000000"/>
              </a:solidFill>
              <a:effectLst/>
            </a:endParaRPr>
          </a:p>
          <a:p>
            <a:pPr marL="648000" indent="-514350">
              <a:spcBef>
                <a:spcPts val="1200"/>
              </a:spcBef>
              <a:buAutoNum type="arabicPeriod"/>
            </a:pPr>
            <a:r>
              <a:rPr lang="en-AU" dirty="0">
                <a:solidFill>
                  <a:srgbClr val="000000"/>
                </a:solidFill>
              </a:rPr>
              <a:t>Research Gap</a:t>
            </a:r>
          </a:p>
          <a:p>
            <a:pPr marL="648000" indent="-514350">
              <a:spcBef>
                <a:spcPts val="1200"/>
              </a:spcBef>
              <a:buFontTx/>
              <a:buAutoNum type="arabicPeriod"/>
            </a:pPr>
            <a:r>
              <a:rPr lang="en-AU" dirty="0">
                <a:solidFill>
                  <a:srgbClr val="000000"/>
                </a:solidFill>
              </a:rPr>
              <a:t>Research Questions</a:t>
            </a:r>
          </a:p>
          <a:p>
            <a:pPr marL="648000" indent="-514350">
              <a:spcBef>
                <a:spcPts val="1200"/>
              </a:spcBef>
              <a:buAutoNum type="arabicPeriod"/>
            </a:pPr>
            <a:r>
              <a:rPr lang="en-AU" dirty="0">
                <a:solidFill>
                  <a:srgbClr val="000000"/>
                </a:solidFill>
              </a:rPr>
              <a:t>Research Outcome</a:t>
            </a:r>
          </a:p>
          <a:p>
            <a:pPr marL="648000" indent="-514350">
              <a:spcBef>
                <a:spcPts val="1200"/>
              </a:spcBef>
              <a:buFontTx/>
              <a:buAutoNum type="arabicPeriod"/>
            </a:pPr>
            <a:r>
              <a:rPr lang="en-AU" dirty="0">
                <a:solidFill>
                  <a:srgbClr val="000000"/>
                </a:solidFill>
              </a:rPr>
              <a:t>Methodology</a:t>
            </a:r>
          </a:p>
          <a:p>
            <a:pPr marL="648000" indent="-514350">
              <a:spcBef>
                <a:spcPts val="1200"/>
              </a:spcBef>
              <a:buAutoNum type="arabicPeriod"/>
            </a:pPr>
            <a:r>
              <a:rPr lang="en-AU" dirty="0">
                <a:solidFill>
                  <a:srgbClr val="000000"/>
                </a:solidFill>
              </a:rPr>
              <a:t>Research Progress</a:t>
            </a:r>
          </a:p>
          <a:p>
            <a:pPr marL="648000" indent="-514350">
              <a:spcBef>
                <a:spcPts val="1200"/>
              </a:spcBef>
              <a:buAutoNum type="arabicPeriod"/>
            </a:pPr>
            <a:r>
              <a:rPr lang="en-AU" dirty="0">
                <a:solidFill>
                  <a:srgbClr val="000000"/>
                </a:solidFill>
              </a:rPr>
              <a:t>Timeline</a:t>
            </a:r>
          </a:p>
          <a:p>
            <a:pPr marL="648000" indent="-514350">
              <a:spcBef>
                <a:spcPts val="1200"/>
              </a:spcBef>
              <a:buAutoNum type="arabicPeriod"/>
            </a:pPr>
            <a:r>
              <a:rPr lang="en-AU" dirty="0">
                <a:solidFill>
                  <a:srgbClr val="000000"/>
                </a:solidFill>
              </a:rPr>
              <a:t>Initial Implementation</a:t>
            </a:r>
          </a:p>
          <a:p>
            <a:pPr marL="648000" indent="-514350">
              <a:spcBef>
                <a:spcPts val="1200"/>
              </a:spcBef>
              <a:buFontTx/>
              <a:buAutoNum type="arabicPeriod"/>
            </a:pPr>
            <a:r>
              <a:rPr lang="en-AU" dirty="0">
                <a:solidFill>
                  <a:srgbClr val="000000"/>
                </a:solidFill>
              </a:rPr>
              <a:t>Future Work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0F8BF-75C8-D0EC-F618-25227F720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7066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27B6D-92B4-086E-CCBE-65B8F10B5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A7066-D5C8-9E4C-DBCB-D895A93C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- 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074B7-53D2-6159-C5BA-67DF4EE0C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0000"/>
                </a:solidFill>
              </a:rPr>
              <a:t>AI is reshaping the healthcare sector.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0000"/>
                </a:solidFill>
              </a:rPr>
              <a:t>LLMs: ChatGPT, GROK, Gemini, </a:t>
            </a:r>
            <a:r>
              <a:rPr lang="en-US" b="0" dirty="0" err="1">
                <a:solidFill>
                  <a:srgbClr val="000000"/>
                </a:solidFill>
              </a:rPr>
              <a:t>LLaMA</a:t>
            </a:r>
            <a:r>
              <a:rPr lang="en-US" b="0" dirty="0">
                <a:solidFill>
                  <a:srgbClr val="000000"/>
                </a:solidFill>
              </a:rPr>
              <a:t>, </a:t>
            </a:r>
            <a:r>
              <a:rPr lang="en-US" b="0" dirty="0" err="1">
                <a:solidFill>
                  <a:srgbClr val="000000"/>
                </a:solidFill>
              </a:rPr>
              <a:t>ChatDoctor</a:t>
            </a:r>
            <a:r>
              <a:rPr lang="en-US" b="0" dirty="0">
                <a:solidFill>
                  <a:srgbClr val="000000"/>
                </a:solidFill>
              </a:rPr>
              <a:t>, etc.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0000"/>
                </a:solidFill>
              </a:rPr>
              <a:t>Use cases:</a:t>
            </a:r>
          </a:p>
          <a:p>
            <a:pPr marL="1321200" lvl="3" indent="-457200"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</a:rPr>
              <a:t>Answering patient queries.</a:t>
            </a:r>
            <a:endParaRPr lang="en-US" b="0" dirty="0">
              <a:solidFill>
                <a:srgbClr val="000000"/>
              </a:solidFill>
            </a:endParaRPr>
          </a:p>
          <a:p>
            <a:pPr marL="1321200" lvl="3" indent="-457200"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</a:rPr>
              <a:t>Summarising clinical notes.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18EDE-8E87-9256-9679-481DC46D1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2103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DB9D4-6FDF-FD35-0A13-E46493524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- 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894BD-7C98-6413-B3F3-38F05AF4C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AU" b="0" dirty="0"/>
              <a:t>LLMs are advanced but they can make mistakes called ‘hallucinations’.</a:t>
            </a:r>
          </a:p>
          <a:p>
            <a:pPr marL="457200" indent="-45720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0000"/>
                </a:solidFill>
              </a:rPr>
              <a:t>Traditional systems lack accuracy.</a:t>
            </a:r>
          </a:p>
          <a:p>
            <a:pPr marL="457200" indent="-45720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AU" b="0" dirty="0"/>
              <a:t>Reliable, accurate and updated information is a must for healthcare systems.</a:t>
            </a:r>
          </a:p>
          <a:p>
            <a:pPr marL="457200" indent="-45720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AU" b="0" dirty="0"/>
              <a:t>Can we trust LLMs in healthcare tasks?</a:t>
            </a:r>
            <a:endParaRPr lang="en-US" b="0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249B5-5B32-DE96-8B1D-5A5A9E04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632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D50DA8-BAB6-3520-EEA6-F3EF58CB1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8B8B9-6FA4-79C2-6FA1-8A57CB76D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344E2-26B1-3038-BC56-578B35FAE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LLMs can pass medical exams.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Domain-specific models (</a:t>
            </a:r>
            <a:r>
              <a:rPr lang="en-AU" b="0" dirty="0" err="1"/>
              <a:t>eg.</a:t>
            </a:r>
            <a:r>
              <a:rPr lang="en-AU" b="0" dirty="0"/>
              <a:t> </a:t>
            </a:r>
            <a:r>
              <a:rPr lang="en-AU" b="0" dirty="0" err="1"/>
              <a:t>ChatDoctor</a:t>
            </a:r>
            <a:r>
              <a:rPr lang="en-AU" b="0" dirty="0"/>
              <a:t>) performs better.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Common issues:</a:t>
            </a:r>
          </a:p>
          <a:p>
            <a:pPr marL="1321200" lvl="3" indent="-457200">
              <a:lnSpc>
                <a:spcPct val="150000"/>
              </a:lnSpc>
            </a:pPr>
            <a:r>
              <a:rPr lang="en-AU" b="0" dirty="0"/>
              <a:t>Lack of real-world testing.</a:t>
            </a:r>
          </a:p>
          <a:p>
            <a:pPr marL="1321200" lvl="3" indent="-457200">
              <a:lnSpc>
                <a:spcPct val="150000"/>
              </a:lnSpc>
            </a:pPr>
            <a:r>
              <a:rPr lang="en-AU" b="0" dirty="0"/>
              <a:t>Inaccuracy in complex cases.</a:t>
            </a:r>
          </a:p>
          <a:p>
            <a:pPr marL="1321200" lvl="3" indent="-457200">
              <a:lnSpc>
                <a:spcPct val="150000"/>
              </a:lnSpc>
            </a:pPr>
            <a:r>
              <a:rPr lang="en-AU" b="0" dirty="0"/>
              <a:t>Outdated datasets used in evaluations.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AF9CC-47FA-1799-3E3F-D06E13EB8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7963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10DBFF-8C6F-705E-5528-6337A4049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10190-68A8-7C75-D620-EF0690291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2A333-8C52-214A-A76B-61CB2BCA6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Limited studies and research on healthcare implementations of models like GROK, Gemini, </a:t>
            </a:r>
            <a:r>
              <a:rPr lang="en-AU" b="0" dirty="0" err="1"/>
              <a:t>LLaMa</a:t>
            </a:r>
            <a:r>
              <a:rPr lang="en-AU" b="0" dirty="0"/>
              <a:t>, etc.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Few comparisons between general vs domain-specific models.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Need for updated datasets.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Lack of real-world testing.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208F2-7A87-1707-C852-DC1745D79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5491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BDFDA-0BA1-A2CC-F589-4CF0072EF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1BE4-59D1-A970-7182-C795DEEED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DDBD2-A095-C39C-5A0F-46EDBE665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None/>
            </a:pPr>
            <a:r>
              <a:rPr lang="en-AU" b="0" dirty="0"/>
              <a:t>1. How can LLMs be used in healthcare tasks?</a:t>
            </a:r>
          </a:p>
          <a:p>
            <a:pPr>
              <a:lnSpc>
                <a:spcPct val="150000"/>
              </a:lnSpc>
              <a:buNone/>
            </a:pPr>
            <a:r>
              <a:rPr lang="en-AU" b="0" dirty="0"/>
              <a:t>2. What are their strengths and weaknesses?</a:t>
            </a:r>
          </a:p>
          <a:p>
            <a:pPr>
              <a:lnSpc>
                <a:spcPct val="150000"/>
              </a:lnSpc>
              <a:buNone/>
            </a:pPr>
            <a:r>
              <a:rPr lang="en-AU" b="0" dirty="0"/>
              <a:t>3. What risks are involved and how can we reduce them?</a:t>
            </a:r>
            <a:endParaRPr lang="en-US" b="0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17E1E-B9B8-1CDB-C842-480AC1A1E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619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6F78B-4483-39B4-CDC0-713AC33E3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Outcome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5EA17-DEEA-55CC-6337-849978173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3067621"/>
            <a:ext cx="14220000" cy="4674299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Compare various LLM’s output on healthcare-based queries.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Relationship between faster results and accurate results.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Replace/assist everyday healthcare queries.</a:t>
            </a:r>
          </a:p>
          <a:p>
            <a:pPr>
              <a:lnSpc>
                <a:spcPct val="150000"/>
              </a:lnSpc>
              <a:buNone/>
            </a:pPr>
            <a:endParaRPr lang="en-US" b="0" dirty="0"/>
          </a:p>
          <a:p>
            <a:pPr>
              <a:lnSpc>
                <a:spcPct val="150000"/>
              </a:lnSpc>
              <a:buNone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77F06-8C37-D386-AD30-CB92B80A1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9408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FD7E7-00EE-6823-5ECA-37303F49E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357EB-CE7C-2E7C-CAA9-00290391B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7" y="2527301"/>
            <a:ext cx="9016678" cy="4674299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Tasks:</a:t>
            </a:r>
          </a:p>
          <a:p>
            <a:pPr marL="1378350" lvl="3" indent="-514350">
              <a:lnSpc>
                <a:spcPct val="150000"/>
              </a:lnSpc>
              <a:buFont typeface="+mj-lt"/>
              <a:buAutoNum type="arabicPeriod"/>
            </a:pPr>
            <a:r>
              <a:rPr lang="en-AU" dirty="0"/>
              <a:t>Medical QA.</a:t>
            </a:r>
          </a:p>
          <a:p>
            <a:pPr marL="1378350" lvl="3" indent="-514350">
              <a:lnSpc>
                <a:spcPct val="150000"/>
              </a:lnSpc>
              <a:buFont typeface="+mj-lt"/>
              <a:buAutoNum type="arabicPeriod"/>
            </a:pPr>
            <a:r>
              <a:rPr lang="en-AU" dirty="0"/>
              <a:t>Clinical note summarisation.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Datasets: </a:t>
            </a:r>
            <a:r>
              <a:rPr lang="en-AU" b="0" dirty="0" err="1"/>
              <a:t>MedMCQA</a:t>
            </a:r>
            <a:r>
              <a:rPr lang="en-AU" b="0" dirty="0"/>
              <a:t>, </a:t>
            </a:r>
            <a:r>
              <a:rPr lang="en-AU" b="0" dirty="0" err="1"/>
              <a:t>PubMedQA</a:t>
            </a:r>
            <a:r>
              <a:rPr lang="en-AU" b="0" dirty="0"/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Models: ChatGPT, Grok, </a:t>
            </a:r>
            <a:r>
              <a:rPr lang="en-AU" b="0" dirty="0" err="1"/>
              <a:t>ChatDoctor</a:t>
            </a:r>
            <a:r>
              <a:rPr lang="en-AU" b="0" dirty="0"/>
              <a:t>, </a:t>
            </a:r>
            <a:r>
              <a:rPr lang="en-AU" b="0" dirty="0" err="1"/>
              <a:t>BioGPT</a:t>
            </a:r>
            <a:r>
              <a:rPr lang="en-AU" b="0" dirty="0"/>
              <a:t>, etc.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b="0" dirty="0"/>
              <a:t>Evaluation: BLEU, ROUGE, F1-score, self review.</a:t>
            </a:r>
          </a:p>
          <a:p>
            <a:pPr>
              <a:lnSpc>
                <a:spcPct val="150000"/>
              </a:lnSpc>
            </a:pPr>
            <a:endParaRPr lang="en-US" b="0" dirty="0"/>
          </a:p>
          <a:p>
            <a:pPr>
              <a:lnSpc>
                <a:spcPct val="150000"/>
              </a:lnSpc>
            </a:pP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7EBB1-0DCE-A9A6-C2B0-ED38A67A1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>
                <a:solidFill>
                  <a:schemeClr val="bg1"/>
                </a:solidFill>
              </a:rPr>
              <a:t>9</a:t>
            </a:fld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22C024-CCF8-CB17-C916-F7409D4E93E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7" y="1117601"/>
            <a:ext cx="9016678" cy="1160592"/>
          </a:xfrm>
        </p:spPr>
        <p:txBody>
          <a:bodyPr/>
          <a:lstStyle/>
          <a:p>
            <a:r>
              <a:rPr lang="en-AU" dirty="0"/>
              <a:t>Methodology</a:t>
            </a:r>
          </a:p>
        </p:txBody>
      </p:sp>
      <p:pic>
        <p:nvPicPr>
          <p:cNvPr id="24" name="Content Placeholder 23" descr="A diagram of a process&#10;&#10;AI-generated content may be incorrect.">
            <a:extLst>
              <a:ext uri="{FF2B5EF4-FFF2-40B4-BE49-F238E27FC236}">
                <a16:creationId xmlns:a16="http://schemas.microsoft.com/office/drawing/2014/main" id="{3F5C8F09-3D26-FB38-23B0-F69F2A023570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1705828" y="1366709"/>
            <a:ext cx="3655291" cy="54829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7914326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F99BC7-6979-BB4C-A7FA-257B972D3398}" vid="{B73AF32B-C4C3-C84A-A6D4-BE817E16705E}"/>
    </a:ext>
  </a:extLst>
</a:theme>
</file>

<file path=ppt/theme/theme2.xml><?xml version="1.0" encoding="utf-8"?>
<a:theme xmlns:a="http://schemas.openxmlformats.org/drawingml/2006/main" name="Blu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F99BC7-6979-BB4C-A7FA-257B972D3398}" vid="{9388EB13-5A66-3445-ADE5-45CCB75F7242}"/>
    </a:ext>
  </a:extLst>
</a:theme>
</file>

<file path=ppt/theme/theme3.xml><?xml version="1.0" encoding="utf-8"?>
<a:theme xmlns:a="http://schemas.openxmlformats.org/drawingml/2006/main" name="Cover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F99BC7-6979-BB4C-A7FA-257B972D3398}" vid="{916D68D2-B479-E848-AECD-BEAB51BBB1A5}"/>
    </a:ext>
  </a:extLst>
</a:theme>
</file>

<file path=ppt/theme/theme4.xml><?xml version="1.0" encoding="utf-8"?>
<a:theme xmlns:a="http://schemas.openxmlformats.org/drawingml/2006/main" name="Content Master Blue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F99BC7-6979-BB4C-A7FA-257B972D3398}" vid="{ADFAD610-74F0-F948-8E42-00B01B29031C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843F49A70D084D81A942B88B9538CB" ma:contentTypeVersion="10" ma:contentTypeDescription="Create a new document." ma:contentTypeScope="" ma:versionID="30867366b0d3dfe91de96792dbe2cf50">
  <xsd:schema xmlns:xsd="http://www.w3.org/2001/XMLSchema" xmlns:xs="http://www.w3.org/2001/XMLSchema" xmlns:p="http://schemas.microsoft.com/office/2006/metadata/properties" xmlns:ns2="bc9d5346-1350-42a6-9926-cd23769c77bb" targetNamespace="http://schemas.microsoft.com/office/2006/metadata/properties" ma:root="true" ma:fieldsID="642517cb0402169c3800b80605f8b938" ns2:_="">
    <xsd:import namespace="bc9d5346-1350-42a6-9926-cd23769c77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9d5346-1350-42a6-9926-cd23769c7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DB3CED0-F828-45F2-B226-746F47C67D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9d5346-1350-42a6-9926-cd23769c77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5D490C1-8833-4249-8BD3-5849AD364A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F4FD92-9BA4-4E22-9AB4-4D7440A75C22}">
  <ds:schemaRefs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bc9d5346-1350-42a6-9926-cd23769c77bb"/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uoa-powerpoint-template</Template>
  <TotalTime>1766</TotalTime>
  <Words>391</Words>
  <Application>Microsoft Macintosh PowerPoint</Application>
  <PresentationFormat>Custom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White Master</vt:lpstr>
      <vt:lpstr>Blue Master</vt:lpstr>
      <vt:lpstr>Cover Master</vt:lpstr>
      <vt:lpstr>Content Master Blue</vt:lpstr>
      <vt:lpstr>Exploring the Potential of Large Language Models in Healthcare</vt:lpstr>
      <vt:lpstr>Agenda Overview</vt:lpstr>
      <vt:lpstr>Introduction -  Background</vt:lpstr>
      <vt:lpstr>Introduction -  Motivation</vt:lpstr>
      <vt:lpstr>Literature Review</vt:lpstr>
      <vt:lpstr>Research Gap</vt:lpstr>
      <vt:lpstr>Research Questions</vt:lpstr>
      <vt:lpstr>Research Outcome </vt:lpstr>
      <vt:lpstr> </vt:lpstr>
      <vt:lpstr>Research Progress  </vt:lpstr>
      <vt:lpstr>Initial Implementation</vt:lpstr>
      <vt:lpstr>Timeline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the PowerPoint template</dc:title>
  <dc:creator>Hussain Ahmad</dc:creator>
  <cp:lastModifiedBy>Subin Pulliyil Santhosh . (Student)</cp:lastModifiedBy>
  <cp:revision>40</cp:revision>
  <cp:lastPrinted>2023-10-10T12:53:09Z</cp:lastPrinted>
  <dcterms:created xsi:type="dcterms:W3CDTF">2023-10-10T04:49:58Z</dcterms:created>
  <dcterms:modified xsi:type="dcterms:W3CDTF">2025-06-01T14:27:05Z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0x01010063843F49A70D084D81A942B88B9538CB</vt:lpwstr>
  </property>
  <property fmtid="{D5CDD505-2E9C-101B-9397-08002B2CF9AE}" pid="3" name="Order">
    <vt:r8>7281600</vt:r8>
  </property>
  <property fmtid="{D5CDD505-2E9C-101B-9397-08002B2CF9AE}" pid="4" name="_ExtendedDescription">
    <vt:lpwstr/>
  </property>
  <property fmtid="{D5CDD505-2E9C-101B-9397-08002B2CF9AE}" pid="5" name="ComplianceAssetId">
    <vt:lpwstr/>
  </property>
</Properties>
</file>

<file path=docProps/thumbnail.jpeg>
</file>